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8" r:id="rId2"/>
    <p:sldId id="266" r:id="rId3"/>
    <p:sldId id="288" r:id="rId4"/>
    <p:sldId id="287" r:id="rId5"/>
    <p:sldId id="282" r:id="rId6"/>
    <p:sldId id="283" r:id="rId7"/>
    <p:sldId id="293" r:id="rId8"/>
    <p:sldId id="285" r:id="rId9"/>
    <p:sldId id="284" r:id="rId10"/>
    <p:sldId id="292" r:id="rId11"/>
    <p:sldId id="290" r:id="rId12"/>
    <p:sldId id="286" r:id="rId13"/>
    <p:sldId id="289" r:id="rId14"/>
  </p:sldIdLst>
  <p:sldSz cx="9144000" cy="5143500" type="screen16x9"/>
  <p:notesSz cx="6735763" cy="9866313"/>
  <p:defaultTextStyle>
    <a:defPPr>
      <a:defRPr lang="nb-NO"/>
    </a:defPPr>
    <a:lvl1pPr marL="0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735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468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203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0937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3671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6405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9140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1874" algn="l" defTabSz="68546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1521">
          <p15:clr>
            <a:srgbClr val="A4A3A4"/>
          </p15:clr>
        </p15:guide>
        <p15:guide id="6" orient="horz" pos="4321">
          <p15:clr>
            <a:srgbClr val="A4A3A4"/>
          </p15:clr>
        </p15:guide>
        <p15:guide id="7" pos="20481">
          <p15:clr>
            <a:srgbClr val="A4A3A4"/>
          </p15:clr>
        </p15:guide>
        <p15:guide id="8" pos="7681">
          <p15:clr>
            <a:srgbClr val="A4A3A4"/>
          </p15:clr>
        </p15:guide>
        <p15:guide id="9" orient="horz" pos="607">
          <p15:clr>
            <a:srgbClr val="A4A3A4"/>
          </p15:clr>
        </p15:guide>
        <p15:guide id="10" pos="10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D3B2"/>
    <a:srgbClr val="F0E9D9"/>
    <a:srgbClr val="C64894"/>
    <a:srgbClr val="D77B2E"/>
    <a:srgbClr val="43B04C"/>
    <a:srgbClr val="008FD1"/>
    <a:srgbClr val="BF4096"/>
    <a:srgbClr val="FF9100"/>
    <a:srgbClr val="38B540"/>
    <a:srgbClr val="BFA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1245AF3-A2C9-46A3-915F-A137247E6010}" styleName="SB1 - variant 2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DE6CF"/>
          </a:solidFill>
        </a:fill>
      </a:tcStyle>
    </a:band2H>
    <a:fir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E759C-2184-4938-8171-2C164F75D697}" styleName="SB1 - varia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320" y="72"/>
      </p:cViewPr>
      <p:guideLst>
        <p:guide orient="horz" pos="4320"/>
        <p:guide pos="7680"/>
        <p:guide orient="horz" pos="1620"/>
        <p:guide pos="2880"/>
        <p:guide orient="horz" pos="11521"/>
        <p:guide orient="horz" pos="4321"/>
        <p:guide pos="20481"/>
        <p:guide pos="7681"/>
        <p:guide orient="horz" pos="607"/>
        <p:guide pos="10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BCC77-73F5-4BEB-ACF7-0CE4C2CB5288}" type="datetimeFigureOut">
              <a:rPr lang="nb-NO" smtClean="0"/>
              <a:t>27.04.2018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86F14-9DC7-4102-8C09-9E9C64CF5D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83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735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468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203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937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3671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405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140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1874" algn="l" defTabSz="68546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 eldre</a:t>
            </a:r>
            <a:r>
              <a:rPr lang="nb-NO" baseline="0" dirty="0" smtClean="0"/>
              <a:t> og de med </a:t>
            </a:r>
            <a:r>
              <a:rPr lang="nb-NO" dirty="0" smtClean="0"/>
              <a:t>god økonomi</a:t>
            </a:r>
            <a:r>
              <a:rPr lang="nb-NO" baseline="0" dirty="0" smtClean="0"/>
              <a:t> og kan gjerne flytte på seg men markedet gir dominoeffekter; vi må ha kjøpere til de som boligene som selges av de med god økonomi – til slutt må vi ha førstegangskjøpere for å få markedet til å fungere. Pt er vi ikke helt der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D0891-423A-447D-8647-0F8BCCB3539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648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D0891-423A-447D-8647-0F8BCCB3539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88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Frykten</a:t>
            </a:r>
            <a:r>
              <a:rPr lang="nb-NO" baseline="0" dirty="0" smtClean="0"/>
              <a:t> er på vei ned. Flere tar </a:t>
            </a:r>
            <a:r>
              <a:rPr lang="nb-NO" baseline="0" dirty="0" err="1" smtClean="0"/>
              <a:t>sjangsen</a:t>
            </a:r>
            <a:r>
              <a:rPr lang="nb-NO" baseline="0" dirty="0" smtClean="0"/>
              <a:t> men mange må selge først -  da får vi et marked med mye for salg og lang omsetningstid  - likevel faller ikke prisene fordi man lar være å selge dersom en ikke får rette prisen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D0891-423A-447D-8647-0F8BCCB3539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57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De fleste indikatorene for et godt marked er tilstede og potensialet</a:t>
            </a:r>
            <a:r>
              <a:rPr lang="nb-NO" baseline="0" dirty="0" smtClean="0"/>
              <a:t> for salg av nye og brukte bolig er tilstede. Men er det noen mørke skyer?</a:t>
            </a: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vi er de mest positive i landet i troen på at både egen og landets økonomi skal bli bedre</a:t>
            </a:r>
          </a:p>
          <a:p>
            <a:pPr>
              <a:buFontTx/>
              <a:buChar char="-"/>
            </a:pPr>
            <a:r>
              <a:rPr lang="nb-NO" dirty="0" smtClean="0"/>
              <a:t>Vi har størst tro på at arbeidsledigheten skal ned, oljenedturen er over og vi ser fremover</a:t>
            </a:r>
          </a:p>
          <a:p>
            <a:pPr>
              <a:buFontTx/>
              <a:buChar char="-"/>
            </a:pPr>
            <a:r>
              <a:rPr lang="nb-NO" dirty="0" smtClean="0"/>
              <a:t>6 av 10 tror boligprisene skal opp </a:t>
            </a:r>
          </a:p>
          <a:p>
            <a:pPr>
              <a:buFontTx/>
              <a:buChar char="-"/>
            </a:pPr>
            <a:r>
              <a:rPr lang="nb-NO" dirty="0" smtClean="0"/>
              <a:t>22% av husstandene planlegger å bytte bolig neste 2 år – det gir store muligheter for alle som ønsker å selge</a:t>
            </a:r>
            <a:r>
              <a:rPr lang="nb-NO" baseline="0" dirty="0" smtClean="0"/>
              <a:t> bolig</a:t>
            </a:r>
            <a:endParaRPr lang="nb-NO" dirty="0" smtClean="0"/>
          </a:p>
          <a:p>
            <a:pPr>
              <a:buFontTx/>
              <a:buChar char="-"/>
            </a:pPr>
            <a:r>
              <a:rPr lang="nb-NO" dirty="0" smtClean="0"/>
              <a:t>33% vil velge nybygg om de kunne velge, men det store spørsmålet</a:t>
            </a:r>
            <a:r>
              <a:rPr lang="nb-NO" baseline="0" dirty="0" smtClean="0"/>
              <a:t> blir om de faktisk kan gjøre som de ønsker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D0891-423A-447D-8647-0F8BCCB3539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821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lide 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86" y="4082538"/>
            <a:ext cx="3178688" cy="71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13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88" userDrawn="1">
          <p15:clr>
            <a:srgbClr val="FBAE40"/>
          </p15:clr>
        </p15:guide>
        <p15:guide id="2" pos="1011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 m bilde og ik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con_frame"/>
          <p:cNvSpPr>
            <a:spLocks noGrp="1"/>
          </p:cNvSpPr>
          <p:nvPr>
            <p:ph type="pic" sz="quarter" idx="10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36122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36122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62" y="4082538"/>
            <a:ext cx="3178688" cy="71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751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020" userDrawn="1">
          <p15:clr>
            <a:srgbClr val="FBAE40"/>
          </p15:clr>
        </p15:guide>
        <p15:guide id="2" pos="272" userDrawn="1">
          <p15:clr>
            <a:srgbClr val="FBAE40"/>
          </p15:clr>
        </p15:guide>
        <p15:guide id="3" orient="horz" pos="1688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sl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9434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9434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86" y="4082538"/>
            <a:ext cx="3178688" cy="71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7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slide med 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9434" y="1529742"/>
            <a:ext cx="6858000" cy="1240805"/>
          </a:xfrm>
        </p:spPr>
        <p:txBody>
          <a:bodyPr anchor="ctr" anchorCtr="0">
            <a:normAutofit/>
          </a:bodyPr>
          <a:lstStyle>
            <a:lvl1pPr algn="l">
              <a:defRPr sz="45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9434" y="2815829"/>
            <a:ext cx="6858000" cy="398140"/>
          </a:xfrm>
        </p:spPr>
        <p:txBody>
          <a:bodyPr>
            <a:spAutoFit/>
          </a:bodyPr>
          <a:lstStyle>
            <a:lvl1pPr marL="0" indent="0" algn="l">
              <a:buNone/>
              <a:defRPr sz="2600">
                <a:solidFill>
                  <a:schemeClr val="accent2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62" y="4082538"/>
            <a:ext cx="3178688" cy="71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52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a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3556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05078" y="1501389"/>
            <a:ext cx="5271189" cy="1115481"/>
          </a:xfrm>
        </p:spPr>
        <p:txBody>
          <a:bodyPr anchor="t" anchorCtr="0">
            <a:normAutofit/>
          </a:bodyPr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05079" y="2752995"/>
            <a:ext cx="5271189" cy="351979"/>
          </a:xfrm>
        </p:spPr>
        <p:txBody>
          <a:bodyPr wrap="square">
            <a:spAutoFit/>
          </a:bodyPr>
          <a:lstStyle>
            <a:lvl1pPr marL="0" indent="0" algn="ctr">
              <a:buNone/>
              <a:defRPr sz="23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0" hasCustomPrompt="1"/>
          </p:nvPr>
        </p:nvSpPr>
        <p:spPr>
          <a:xfrm>
            <a:off x="6035649" y="0"/>
            <a:ext cx="3108354" cy="5143500"/>
          </a:xfrm>
          <a:solidFill>
            <a:schemeClr val="bg2"/>
          </a:solidFill>
        </p:spPr>
        <p:txBody>
          <a:bodyPr bIns="1349415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00" y="4176000"/>
            <a:ext cx="2965045" cy="6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9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aoversk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8437" y="-985"/>
            <a:ext cx="603556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10668" y="1501389"/>
            <a:ext cx="5271189" cy="1115481"/>
          </a:xfrm>
        </p:spPr>
        <p:txBody>
          <a:bodyPr anchor="t" anchorCtr="0">
            <a:noAutofit/>
          </a:bodyPr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510668" y="2752995"/>
            <a:ext cx="5271189" cy="351979"/>
          </a:xfrm>
        </p:spPr>
        <p:txBody>
          <a:bodyPr wrap="square">
            <a:spAutoFit/>
          </a:bodyPr>
          <a:lstStyle>
            <a:lvl1pPr marL="0" indent="0" algn="ctr">
              <a:buNone/>
              <a:defRPr sz="2300">
                <a:solidFill>
                  <a:schemeClr val="bg1"/>
                </a:solidFill>
              </a:defRPr>
            </a:lvl1pPr>
            <a:lvl2pPr marL="171376" indent="0" algn="ctr">
              <a:buNone/>
              <a:defRPr sz="800"/>
            </a:lvl2pPr>
            <a:lvl3pPr marL="342752" indent="0" algn="ctr">
              <a:buNone/>
              <a:defRPr sz="700"/>
            </a:lvl3pPr>
            <a:lvl4pPr marL="514128" indent="0" algn="ctr">
              <a:buNone/>
              <a:defRPr sz="600"/>
            </a:lvl4pPr>
            <a:lvl5pPr marL="685502" indent="0" algn="ctr">
              <a:buNone/>
              <a:defRPr sz="600"/>
            </a:lvl5pPr>
            <a:lvl6pPr marL="856878" indent="0" algn="ctr">
              <a:buNone/>
              <a:defRPr sz="600"/>
            </a:lvl6pPr>
            <a:lvl7pPr marL="1028254" indent="0" algn="ctr">
              <a:buNone/>
              <a:defRPr sz="600"/>
            </a:lvl7pPr>
            <a:lvl8pPr marL="1199630" indent="0" algn="ctr">
              <a:buNone/>
              <a:defRPr sz="600"/>
            </a:lvl8pPr>
            <a:lvl9pPr marL="1371006" indent="0" algn="ctr">
              <a:buNone/>
              <a:defRPr sz="6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3108354" cy="5160950"/>
          </a:xfrm>
          <a:solidFill>
            <a:schemeClr val="bg2"/>
          </a:solidFill>
        </p:spPr>
        <p:txBody>
          <a:bodyPr bIns="1349415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0" y="4176000"/>
            <a:ext cx="2965045" cy="6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54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585938" y="2269633"/>
            <a:ext cx="7972348" cy="222777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585938" y="1245395"/>
            <a:ext cx="7972124" cy="8101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4328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46BD-1BBB-4D27-AB22-62D3B7E525C9}" type="datetime1">
              <a:rPr lang="nb-NO" smtClean="0"/>
              <a:t>27.04.2018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85941" y="1245395"/>
            <a:ext cx="3595283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62192" y="1245394"/>
            <a:ext cx="3595868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90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 blåt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85"/>
            <a:ext cx="4480948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0947" y="1913190"/>
            <a:ext cx="3595283" cy="93245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9D46BD-1BBB-4D27-AB22-62D3B7E525C9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059412" y="746644"/>
            <a:ext cx="3595868" cy="382836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84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46BD-1BBB-4D27-AB22-62D3B7E525C9}" type="datetime1">
              <a:rPr lang="nb-NO" smtClean="0"/>
              <a:t>27.04.2018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585941" y="1245395"/>
            <a:ext cx="3595283" cy="32496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4644303" y="1302750"/>
            <a:ext cx="3928756" cy="3267000"/>
          </a:xfrm>
          <a:solidFill>
            <a:schemeClr val="bg2"/>
          </a:solidFill>
        </p:spPr>
        <p:txBody>
          <a:bodyPr bIns="674708" anchor="ctr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7858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48611" y="518466"/>
            <a:ext cx="3595283" cy="837152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9D46BD-1BBB-4D27-AB22-62D3B7E525C9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5048608" y="1788974"/>
            <a:ext cx="3595868" cy="280408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480151" cy="5143500"/>
          </a:xfrm>
          <a:prstGeom prst="rect">
            <a:avLst/>
          </a:prstGeom>
          <a:solidFill>
            <a:schemeClr val="bg2"/>
          </a:solidFill>
        </p:spPr>
        <p:txBody>
          <a:bodyPr lIns="34276" tIns="17137" rIns="34276" bIns="1349415" anchor="ctr" anchorCtr="1"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Trykk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9632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46BD-1BBB-4D27-AB22-62D3B7E525C9}" type="datetime1">
              <a:rPr lang="nb-NO" smtClean="0"/>
              <a:t>27.04.2018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585939" y="1302750"/>
            <a:ext cx="7987120" cy="3267000"/>
          </a:xfrm>
          <a:solidFill>
            <a:schemeClr val="bg2"/>
          </a:solidFill>
        </p:spPr>
        <p:txBody>
          <a:bodyPr bIns="674708" anchor="ctr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451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537817"/>
            <a:ext cx="7886701" cy="46622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376" indent="0">
              <a:buNone/>
              <a:defRPr sz="800" b="1"/>
            </a:lvl2pPr>
            <a:lvl3pPr marL="342752" indent="0">
              <a:buNone/>
              <a:defRPr sz="700" b="1"/>
            </a:lvl3pPr>
            <a:lvl4pPr marL="514128" indent="0">
              <a:buNone/>
              <a:defRPr sz="600" b="1"/>
            </a:lvl4pPr>
            <a:lvl5pPr marL="685502" indent="0">
              <a:buNone/>
              <a:defRPr sz="600" b="1"/>
            </a:lvl5pPr>
            <a:lvl6pPr marL="856878" indent="0">
              <a:buNone/>
              <a:defRPr sz="600" b="1"/>
            </a:lvl6pPr>
            <a:lvl7pPr marL="1028254" indent="0">
              <a:buNone/>
              <a:defRPr sz="600" b="1"/>
            </a:lvl7pPr>
            <a:lvl8pPr marL="1199630" indent="0">
              <a:buNone/>
              <a:defRPr sz="600" b="1"/>
            </a:lvl8pPr>
            <a:lvl9pPr marL="1371006" indent="0">
              <a:buNone/>
              <a:defRPr sz="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3" y="1878807"/>
            <a:ext cx="3868340" cy="276344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1" y="1260873"/>
            <a:ext cx="3887390" cy="61793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1376" indent="0">
              <a:buNone/>
              <a:defRPr sz="800" b="1"/>
            </a:lvl2pPr>
            <a:lvl3pPr marL="342752" indent="0">
              <a:buNone/>
              <a:defRPr sz="700" b="1"/>
            </a:lvl3pPr>
            <a:lvl4pPr marL="514128" indent="0">
              <a:buNone/>
              <a:defRPr sz="600" b="1"/>
            </a:lvl4pPr>
            <a:lvl5pPr marL="685502" indent="0">
              <a:buNone/>
              <a:defRPr sz="600" b="1"/>
            </a:lvl5pPr>
            <a:lvl6pPr marL="856878" indent="0">
              <a:buNone/>
              <a:defRPr sz="600" b="1"/>
            </a:lvl6pPr>
            <a:lvl7pPr marL="1028254" indent="0">
              <a:buNone/>
              <a:defRPr sz="600" b="1"/>
            </a:lvl7pPr>
            <a:lvl8pPr marL="1199630" indent="0">
              <a:buNone/>
              <a:defRPr sz="600" b="1"/>
            </a:lvl8pPr>
            <a:lvl9pPr marL="1371006" indent="0">
              <a:buNone/>
              <a:defRPr sz="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0" cy="276344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45DD-028B-42BB-B6C8-FC7568115750}" type="datetime1">
              <a:rPr lang="nb-NO" smtClean="0"/>
              <a:t>27.04.2018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322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9460" y="1293670"/>
            <a:ext cx="6005080" cy="231668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73913" y="1714715"/>
            <a:ext cx="5017462" cy="1619035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4F488AC-BC24-4CC2-9676-11BFE6DFA0E6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2173913" y="3787225"/>
            <a:ext cx="5327513" cy="48188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 dirty="0" smtClean="0"/>
              <a:t>Kilde</a:t>
            </a:r>
            <a:endParaRPr lang="nb-NO" dirty="0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03" y="714240"/>
            <a:ext cx="756023" cy="75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43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3DBC-1873-41CC-971B-C2D87EE61159}" type="datetime1">
              <a:rPr lang="nb-NO" smtClean="0"/>
              <a:t>27.04.2018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927628" y="1390675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4"/>
          </p:nvPr>
        </p:nvSpPr>
        <p:spPr>
          <a:xfrm>
            <a:off x="1998380" y="527917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Plassholder f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927628" y="527917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0" name="Plassholder for tekst 5"/>
          <p:cNvSpPr>
            <a:spLocks noGrp="1"/>
          </p:cNvSpPr>
          <p:nvPr>
            <p:ph type="body" sz="quarter" idx="16" hasCustomPrompt="1"/>
          </p:nvPr>
        </p:nvSpPr>
        <p:spPr>
          <a:xfrm>
            <a:off x="927628" y="3116191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1" name="Plassholder for tekst 5"/>
          <p:cNvSpPr>
            <a:spLocks noGrp="1"/>
          </p:cNvSpPr>
          <p:nvPr>
            <p:ph type="body" sz="quarter" idx="17" hasCustomPrompt="1"/>
          </p:nvPr>
        </p:nvSpPr>
        <p:spPr>
          <a:xfrm>
            <a:off x="927628" y="2253433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2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927628" y="3978949"/>
            <a:ext cx="1069403" cy="569771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>
              <a:buNone/>
              <a:defRPr sz="52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smtClean="0"/>
              <a:t>xx</a:t>
            </a:r>
            <a:endParaRPr lang="nb-NO" dirty="0"/>
          </a:p>
        </p:txBody>
      </p:sp>
      <p:sp>
        <p:nvSpPr>
          <p:cNvPr id="13" name="Plassholder for tekst 7"/>
          <p:cNvSpPr>
            <a:spLocks noGrp="1"/>
          </p:cNvSpPr>
          <p:nvPr>
            <p:ph type="body" sz="quarter" idx="19"/>
          </p:nvPr>
        </p:nvSpPr>
        <p:spPr>
          <a:xfrm>
            <a:off x="1998380" y="1390675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20"/>
          </p:nvPr>
        </p:nvSpPr>
        <p:spPr>
          <a:xfrm>
            <a:off x="1998380" y="2253433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21"/>
          </p:nvPr>
        </p:nvSpPr>
        <p:spPr>
          <a:xfrm>
            <a:off x="1997029" y="3116191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22"/>
          </p:nvPr>
        </p:nvSpPr>
        <p:spPr>
          <a:xfrm>
            <a:off x="1997029" y="3968703"/>
            <a:ext cx="6693344" cy="56977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27877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nummere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05827" indent="-405827">
              <a:buFont typeface="+mj-lt"/>
              <a:buAutoNum type="arabicPeriod"/>
              <a:defRPr/>
            </a:lvl1pPr>
            <a:lvl2pPr marL="1109182" indent="-273131">
              <a:defRPr/>
            </a:lvl2pPr>
            <a:lvl3pPr marL="1280558" indent="-273131">
              <a:defRPr/>
            </a:lvl3pPr>
            <a:lvl4pPr marL="1578680" indent="-264800" defTabSz="418918">
              <a:defRPr/>
            </a:lvl4pPr>
            <a:lvl5pPr marL="1813131" indent="-264800">
              <a:tabLst>
                <a:tab pos="2047583" algn="l"/>
              </a:tabLst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050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7425" y="1748469"/>
            <a:ext cx="7333165" cy="1231620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F488AC-BC24-4CC2-9676-11BFE6DFA0E6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982" y="4658790"/>
            <a:ext cx="1690514" cy="37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152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ide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7425" y="1748469"/>
            <a:ext cx="7333165" cy="1231620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4F488AC-BC24-4CC2-9676-11BFE6DFA0E6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80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blå 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9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5385" y="1748469"/>
            <a:ext cx="6646940" cy="1482011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F488AC-BC24-4CC2-9676-11BFE6DFA0E6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982" y="4658790"/>
            <a:ext cx="1690514" cy="37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27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40" userDrawn="1">
          <p15:clr>
            <a:srgbClr val="FBAE40"/>
          </p15:clr>
        </p15:guide>
        <p15:guide id="2" pos="1015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168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 m ikon og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5385" y="1748469"/>
            <a:ext cx="6646940" cy="1482011"/>
          </a:xfrm>
        </p:spPr>
        <p:txBody>
          <a:bodyPr anchor="t" anchorCtr="0">
            <a:normAutofit/>
          </a:bodyPr>
          <a:lstStyle>
            <a:lvl1pPr>
              <a:defRPr sz="3700"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F488AC-BC24-4CC2-9676-11BFE6DFA0E6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1406117" y="0"/>
            <a:ext cx="1388268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sette inn 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lysbildet og velg </a:t>
            </a:r>
            <a:r>
              <a:rPr lang="nb-NO" sz="1000" b="1" dirty="0" smtClean="0">
                <a:solidFill>
                  <a:schemeClr val="bg1"/>
                </a:solidFill>
              </a:rPr>
              <a:t>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</a:t>
            </a:r>
            <a:r>
              <a:rPr lang="nb-NO" sz="1000" b="1" dirty="0" smtClean="0">
                <a:solidFill>
                  <a:schemeClr val="bg1"/>
                </a:solidFill>
              </a:rPr>
              <a:t>«Fyll» &gt;</a:t>
            </a:r>
            <a:r>
              <a:rPr lang="nb-NO" sz="1000" b="1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</a:t>
            </a:r>
            <a:r>
              <a:rPr lang="nb-NO" sz="1000" b="1" baseline="0" dirty="0" smtClean="0">
                <a:solidFill>
                  <a:schemeClr val="bg1"/>
                </a:solidFill>
              </a:rPr>
              <a:t>«Sett inn fra Fil…»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  <p:sp>
        <p:nvSpPr>
          <p:cNvPr id="10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432029" y="1498500"/>
            <a:ext cx="1174576" cy="1174500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982" y="4658790"/>
            <a:ext cx="1690514" cy="37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589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011" userDrawn="1">
          <p15:clr>
            <a:srgbClr val="FBAE40"/>
          </p15:clr>
        </p15:guide>
        <p15:guide id="2" orient="horz" pos="1688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orient="horz" pos="9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boks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571701" y="1293461"/>
            <a:ext cx="6003241" cy="23168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76" tIns="17137" rIns="34276" bIns="17137" rtlCol="0" anchor="ctr"/>
          <a:lstStyle/>
          <a:p>
            <a:pPr algn="ctr"/>
            <a:endParaRPr lang="nb-NO"/>
          </a:p>
        </p:txBody>
      </p:sp>
      <p:sp>
        <p:nvSpPr>
          <p:cNvPr id="8" name="icon_frame"/>
          <p:cNvSpPr>
            <a:spLocks noGrp="1"/>
          </p:cNvSpPr>
          <p:nvPr>
            <p:ph type="pic" sz="quarter" idx="13" hasCustomPrompt="1"/>
          </p:nvPr>
        </p:nvSpPr>
        <p:spPr>
          <a:xfrm>
            <a:off x="1795843" y="714240"/>
            <a:ext cx="756143" cy="756094"/>
          </a:xfrm>
          <a:prstGeom prst="ellipse">
            <a:avLst/>
          </a:prstGeom>
          <a:solidFill>
            <a:schemeClr val="bg1"/>
          </a:solidFill>
        </p:spPr>
        <p:txBody>
          <a:bodyPr lIns="34276" tIns="17137" rIns="34276" bIns="17137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 smtClean="0"/>
              <a:t>Klikk bildeikonet for å sette inn et ikon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73913" y="1714715"/>
            <a:ext cx="5017462" cy="1619035"/>
          </a:xfrm>
        </p:spPr>
        <p:txBody>
          <a:bodyPr anchor="t" anchorCtr="0">
            <a:normAutofit/>
          </a:bodyPr>
          <a:lstStyle>
            <a:lvl1pPr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4F488AC-BC24-4CC2-9676-11BFE6DFA0E6}" type="datetime1">
              <a:rPr lang="nb-NO" smtClean="0"/>
              <a:pPr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9482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24" userDrawn="1">
          <p15:clr>
            <a:srgbClr val="FBAE40"/>
          </p15:clr>
        </p15:guide>
        <p15:guide id="2" pos="1610" userDrawn="1">
          <p15:clr>
            <a:srgbClr val="FBAE40"/>
          </p15:clr>
        </p15:guide>
        <p15:guide id="3" orient="horz" pos="926" userDrawn="1">
          <p15:clr>
            <a:srgbClr val="FBAE40"/>
          </p15:clr>
        </p15:guide>
        <p15:guide id="4" orient="horz" pos="44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45238" y="1922641"/>
            <a:ext cx="6646940" cy="1482011"/>
          </a:xfrm>
        </p:spPr>
        <p:txBody>
          <a:bodyPr anchor="t" anchorCtr="0">
            <a:noAutofit/>
          </a:bodyPr>
          <a:lstStyle>
            <a:lvl1pPr algn="ctr">
              <a:defRPr sz="7500" b="1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Tekst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78" y="4176000"/>
            <a:ext cx="2965045" cy="6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57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ko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3DBC-1873-41CC-971B-C2D87EE61159}" type="datetime1">
              <a:rPr lang="nb-NO" smtClean="0"/>
              <a:t>27.04.2018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/>
          <p:cNvSpPr/>
          <p:nvPr userDrawn="1"/>
        </p:nvSpPr>
        <p:spPr>
          <a:xfrm>
            <a:off x="121524" y="2478911"/>
            <a:ext cx="8906292" cy="13528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76" tIns="17137" rIns="34276" bIns="17137"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469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9" y="3140274"/>
            <a:ext cx="7886701" cy="281583"/>
          </a:xfrm>
        </p:spPr>
        <p:txBody>
          <a:bodyPr anchor="b"/>
          <a:lstStyle>
            <a:lvl1pPr>
              <a:defRPr sz="23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1" cy="1125140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  <a:lvl2pPr marL="1713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2pPr>
            <a:lvl3pPr marL="34275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3pPr>
            <a:lvl4pPr marL="514128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4pPr>
            <a:lvl5pPr marL="685502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5pPr>
            <a:lvl6pPr marL="856878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6pPr>
            <a:lvl7pPr marL="1028254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7pPr>
            <a:lvl8pPr marL="119963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8pPr>
            <a:lvl9pPr marL="1371006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488AC-BC24-4CC2-9676-11BFE6DFA0E6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5400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D25AB-048B-4D9C-92CD-6DC9DA8A63E6}" type="datetime1">
              <a:rPr lang="nb-NO" smtClean="0"/>
              <a:t>27.04.2018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844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D3DBC-1873-41CC-971B-C2D87EE61159}" type="datetime1">
              <a:rPr lang="nb-NO" smtClean="0"/>
              <a:t>27.04.2018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16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1.png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6.png"/><Relationship Id="rId42" Type="http://schemas.openxmlformats.org/officeDocument/2006/relationships/image" Target="../media/image14.png"/><Relationship Id="rId47" Type="http://schemas.openxmlformats.org/officeDocument/2006/relationships/image" Target="../media/image19.png"/><Relationship Id="rId50" Type="http://schemas.openxmlformats.org/officeDocument/2006/relationships/image" Target="../media/image22.png"/><Relationship Id="rId55" Type="http://schemas.openxmlformats.org/officeDocument/2006/relationships/image" Target="../media/image27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41" Type="http://schemas.openxmlformats.org/officeDocument/2006/relationships/image" Target="../media/image13.png"/><Relationship Id="rId54" Type="http://schemas.openxmlformats.org/officeDocument/2006/relationships/image" Target="../media/image26.png"/><Relationship Id="rId6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4.png"/><Relationship Id="rId37" Type="http://schemas.openxmlformats.org/officeDocument/2006/relationships/image" Target="../media/image9.png"/><Relationship Id="rId40" Type="http://schemas.openxmlformats.org/officeDocument/2006/relationships/image" Target="../media/image12.png"/><Relationship Id="rId45" Type="http://schemas.openxmlformats.org/officeDocument/2006/relationships/image" Target="../media/image17.png"/><Relationship Id="rId53" Type="http://schemas.openxmlformats.org/officeDocument/2006/relationships/image" Target="../media/image25.png"/><Relationship Id="rId58" Type="http://schemas.openxmlformats.org/officeDocument/2006/relationships/image" Target="../media/image30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36" Type="http://schemas.openxmlformats.org/officeDocument/2006/relationships/image" Target="../media/image8.png"/><Relationship Id="rId49" Type="http://schemas.openxmlformats.org/officeDocument/2006/relationships/image" Target="../media/image21.png"/><Relationship Id="rId57" Type="http://schemas.openxmlformats.org/officeDocument/2006/relationships/image" Target="../media/image29.png"/><Relationship Id="rId61" Type="http://schemas.openxmlformats.org/officeDocument/2006/relationships/image" Target="../media/image3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4" Type="http://schemas.openxmlformats.org/officeDocument/2006/relationships/image" Target="../media/image16.png"/><Relationship Id="rId52" Type="http://schemas.openxmlformats.org/officeDocument/2006/relationships/image" Target="../media/image24.png"/><Relationship Id="rId60" Type="http://schemas.openxmlformats.org/officeDocument/2006/relationships/image" Target="../media/image3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Relationship Id="rId35" Type="http://schemas.openxmlformats.org/officeDocument/2006/relationships/image" Target="../media/image7.png"/><Relationship Id="rId43" Type="http://schemas.openxmlformats.org/officeDocument/2006/relationships/image" Target="../media/image15.png"/><Relationship Id="rId48" Type="http://schemas.openxmlformats.org/officeDocument/2006/relationships/image" Target="../media/image20.png"/><Relationship Id="rId56" Type="http://schemas.openxmlformats.org/officeDocument/2006/relationships/image" Target="../media/image28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5.png"/><Relationship Id="rId38" Type="http://schemas.openxmlformats.org/officeDocument/2006/relationships/image" Target="../media/image10.png"/><Relationship Id="rId46" Type="http://schemas.openxmlformats.org/officeDocument/2006/relationships/image" Target="../media/image18.png"/><Relationship Id="rId59" Type="http://schemas.openxmlformats.org/officeDocument/2006/relationships/image" Target="../media/image3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5938" y="542593"/>
            <a:ext cx="7972124" cy="4185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5938" y="1245395"/>
            <a:ext cx="7972124" cy="32496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80634" y="4831460"/>
            <a:ext cx="590267" cy="155794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l">
              <a:defRPr sz="1000">
                <a:solidFill>
                  <a:schemeClr val="accent4"/>
                </a:solidFill>
              </a:defRPr>
            </a:lvl1pPr>
          </a:lstStyle>
          <a:p>
            <a:fld id="{DF08DDD6-376B-420C-8ECF-61775C92EAA5}" type="datetime1">
              <a:rPr lang="nb-NO" smtClean="0"/>
              <a:pPr/>
              <a:t>27.04.2018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151627" y="4831460"/>
            <a:ext cx="6124816" cy="15579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1000">
                <a:solidFill>
                  <a:schemeClr val="accent4"/>
                </a:solidFill>
              </a:defRPr>
            </a:lvl1pPr>
          </a:lstStyle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220064" y="4831460"/>
            <a:ext cx="153878" cy="155794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l">
              <a:defRPr sz="1000" b="1">
                <a:solidFill>
                  <a:schemeClr val="accent4"/>
                </a:solidFill>
              </a:defRPr>
            </a:lvl1pPr>
          </a:lstStyle>
          <a:p>
            <a:fld id="{C8015E39-59DC-48A0-9676-AD2CAF5CD29F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74" name="bamse" hidden="1"/>
          <p:cNvGrpSpPr/>
          <p:nvPr userDrawn="1"/>
        </p:nvGrpSpPr>
        <p:grpSpPr>
          <a:xfrm>
            <a:off x="3985200" y="1984950"/>
            <a:ext cx="1173600" cy="1173600"/>
            <a:chOff x="300343" y="1212537"/>
            <a:chExt cx="1173600" cy="1173600"/>
          </a:xfrm>
        </p:grpSpPr>
        <p:sp>
          <p:nvSpPr>
            <p:cNvPr id="75" name="bamse_hvit_sirkel"/>
            <p:cNvSpPr/>
            <p:nvPr userDrawn="1"/>
          </p:nvSpPr>
          <p:spPr>
            <a:xfrm>
              <a:off x="300343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6" name="bamse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77" name="hake" hidden="1"/>
          <p:cNvGrpSpPr/>
          <p:nvPr userDrawn="1"/>
        </p:nvGrpSpPr>
        <p:grpSpPr>
          <a:xfrm>
            <a:off x="3985200" y="1984950"/>
            <a:ext cx="1173600" cy="1173600"/>
            <a:chOff x="1774286" y="1212537"/>
            <a:chExt cx="1173600" cy="1173600"/>
          </a:xfrm>
        </p:grpSpPr>
        <p:sp>
          <p:nvSpPr>
            <p:cNvPr id="78" name="hake_hvit_sirkel"/>
            <p:cNvSpPr/>
            <p:nvPr userDrawn="1"/>
          </p:nvSpPr>
          <p:spPr>
            <a:xfrm>
              <a:off x="1774286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9" name="hake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0" name="kr" hidden="1"/>
          <p:cNvGrpSpPr/>
          <p:nvPr userDrawn="1"/>
        </p:nvGrpSpPr>
        <p:grpSpPr>
          <a:xfrm>
            <a:off x="3985200" y="1984950"/>
            <a:ext cx="1173600" cy="1173600"/>
            <a:chOff x="3248229" y="1212537"/>
            <a:chExt cx="1173600" cy="1173600"/>
          </a:xfrm>
        </p:grpSpPr>
        <p:sp>
          <p:nvSpPr>
            <p:cNvPr id="81" name="kr_hvit_sirkel"/>
            <p:cNvSpPr/>
            <p:nvPr userDrawn="1"/>
          </p:nvSpPr>
          <p:spPr>
            <a:xfrm>
              <a:off x="3248229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2" name="kr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3" name="bil" hidden="1"/>
          <p:cNvGrpSpPr/>
          <p:nvPr userDrawn="1"/>
        </p:nvGrpSpPr>
        <p:grpSpPr>
          <a:xfrm>
            <a:off x="3985200" y="1984950"/>
            <a:ext cx="1173600" cy="1173600"/>
            <a:chOff x="4722172" y="1212537"/>
            <a:chExt cx="1173600" cy="1173600"/>
          </a:xfrm>
        </p:grpSpPr>
        <p:sp>
          <p:nvSpPr>
            <p:cNvPr id="84" name="bil_hvit_sirkel"/>
            <p:cNvSpPr/>
            <p:nvPr userDrawn="1"/>
          </p:nvSpPr>
          <p:spPr>
            <a:xfrm>
              <a:off x="4722172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5" name="bil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6" name="pluss" hidden="1"/>
          <p:cNvGrpSpPr/>
          <p:nvPr userDrawn="1"/>
        </p:nvGrpSpPr>
        <p:grpSpPr>
          <a:xfrm>
            <a:off x="3985200" y="1984950"/>
            <a:ext cx="1173600" cy="1173600"/>
            <a:chOff x="6196115" y="1212537"/>
            <a:chExt cx="1173600" cy="1173600"/>
          </a:xfrm>
        </p:grpSpPr>
        <p:sp>
          <p:nvSpPr>
            <p:cNvPr id="87" name="pluss_hvit_sirkel"/>
            <p:cNvSpPr/>
            <p:nvPr userDrawn="1"/>
          </p:nvSpPr>
          <p:spPr>
            <a:xfrm>
              <a:off x="6196115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88" name="pluss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89" name="snakkeboble" hidden="1"/>
          <p:cNvGrpSpPr/>
          <p:nvPr userDrawn="1"/>
        </p:nvGrpSpPr>
        <p:grpSpPr>
          <a:xfrm>
            <a:off x="3985200" y="1984950"/>
            <a:ext cx="1173600" cy="1173600"/>
            <a:chOff x="7670058" y="1212537"/>
            <a:chExt cx="1173600" cy="1173600"/>
          </a:xfrm>
        </p:grpSpPr>
        <p:sp>
          <p:nvSpPr>
            <p:cNvPr id="90" name="snakkeboble_hvit_sirkel"/>
            <p:cNvSpPr/>
            <p:nvPr userDrawn="1"/>
          </p:nvSpPr>
          <p:spPr>
            <a:xfrm>
              <a:off x="7670058" y="121253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1" name="snakkeboble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21253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2" name="paraply" hidden="1"/>
          <p:cNvGrpSpPr/>
          <p:nvPr userDrawn="1"/>
        </p:nvGrpSpPr>
        <p:grpSpPr>
          <a:xfrm>
            <a:off x="3985200" y="1984950"/>
            <a:ext cx="1173600" cy="1173600"/>
            <a:chOff x="1774286" y="1331807"/>
            <a:chExt cx="1173600" cy="1173600"/>
          </a:xfrm>
        </p:grpSpPr>
        <p:sp>
          <p:nvSpPr>
            <p:cNvPr id="93" name="paraply_hvit_sirkel"/>
            <p:cNvSpPr/>
            <p:nvPr userDrawn="1"/>
          </p:nvSpPr>
          <p:spPr>
            <a:xfrm>
              <a:off x="1774286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4" name="paraply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5" name="pakke" hidden="1"/>
          <p:cNvGrpSpPr/>
          <p:nvPr userDrawn="1"/>
        </p:nvGrpSpPr>
        <p:grpSpPr>
          <a:xfrm>
            <a:off x="3985200" y="1984950"/>
            <a:ext cx="1173600" cy="1173600"/>
            <a:chOff x="3248229" y="1331807"/>
            <a:chExt cx="1173600" cy="1173600"/>
          </a:xfrm>
        </p:grpSpPr>
        <p:sp>
          <p:nvSpPr>
            <p:cNvPr id="96" name="pakke_hvit_sirkel"/>
            <p:cNvSpPr/>
            <p:nvPr userDrawn="1"/>
          </p:nvSpPr>
          <p:spPr>
            <a:xfrm>
              <a:off x="3248229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97" name="pakke"/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98" name="hus" hidden="1"/>
          <p:cNvGrpSpPr/>
          <p:nvPr userDrawn="1"/>
        </p:nvGrpSpPr>
        <p:grpSpPr>
          <a:xfrm>
            <a:off x="3985200" y="1984950"/>
            <a:ext cx="1173600" cy="1173600"/>
            <a:chOff x="4722172" y="1331807"/>
            <a:chExt cx="1173600" cy="1173600"/>
          </a:xfrm>
        </p:grpSpPr>
        <p:sp>
          <p:nvSpPr>
            <p:cNvPr id="99" name="hus_hvit_sirkel"/>
            <p:cNvSpPr/>
            <p:nvPr userDrawn="1"/>
          </p:nvSpPr>
          <p:spPr>
            <a:xfrm>
              <a:off x="4722172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0" name="hus"/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1" name="id" hidden="1"/>
          <p:cNvGrpSpPr/>
          <p:nvPr userDrawn="1"/>
        </p:nvGrpSpPr>
        <p:grpSpPr>
          <a:xfrm>
            <a:off x="3985200" y="1984950"/>
            <a:ext cx="1173600" cy="1173600"/>
            <a:chOff x="6196115" y="1331807"/>
            <a:chExt cx="1173600" cy="1173600"/>
          </a:xfrm>
        </p:grpSpPr>
        <p:sp>
          <p:nvSpPr>
            <p:cNvPr id="102" name="id_hvit_sirkel"/>
            <p:cNvSpPr/>
            <p:nvPr userDrawn="1"/>
          </p:nvSpPr>
          <p:spPr>
            <a:xfrm>
              <a:off x="6196115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3" name="id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4" name="kalkulator" hidden="1"/>
          <p:cNvGrpSpPr/>
          <p:nvPr userDrawn="1"/>
        </p:nvGrpSpPr>
        <p:grpSpPr>
          <a:xfrm>
            <a:off x="3985200" y="1984950"/>
            <a:ext cx="1173600" cy="1173600"/>
            <a:chOff x="7670058" y="1331807"/>
            <a:chExt cx="1173600" cy="1173600"/>
          </a:xfrm>
        </p:grpSpPr>
        <p:sp>
          <p:nvSpPr>
            <p:cNvPr id="105" name="kalkulator_hvit_sirkel"/>
            <p:cNvSpPr/>
            <p:nvPr userDrawn="1"/>
          </p:nvSpPr>
          <p:spPr>
            <a:xfrm>
              <a:off x="7670058" y="1331807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6" name="kalkulator"/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331807"/>
              <a:ext cx="1173600" cy="1173600"/>
            </a:xfrm>
            <a:prstGeom prst="rect">
              <a:avLst/>
            </a:prstGeom>
          </p:spPr>
        </p:pic>
      </p:grpSp>
      <p:grpSp>
        <p:nvGrpSpPr>
          <p:cNvPr id="107" name="handlevogn" hidden="1"/>
          <p:cNvGrpSpPr/>
          <p:nvPr userDrawn="1"/>
        </p:nvGrpSpPr>
        <p:grpSpPr>
          <a:xfrm>
            <a:off x="3985200" y="1984950"/>
            <a:ext cx="1173600" cy="1173600"/>
            <a:chOff x="300343" y="1138704"/>
            <a:chExt cx="1173600" cy="1173600"/>
          </a:xfrm>
        </p:grpSpPr>
        <p:sp>
          <p:nvSpPr>
            <p:cNvPr id="108" name="handlevogn_hvit_sirkel"/>
            <p:cNvSpPr/>
            <p:nvPr userDrawn="1"/>
          </p:nvSpPr>
          <p:spPr>
            <a:xfrm>
              <a:off x="300343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09" name="handlevogn"/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0" name="hundre" hidden="1"/>
          <p:cNvGrpSpPr/>
          <p:nvPr userDrawn="1"/>
        </p:nvGrpSpPr>
        <p:grpSpPr>
          <a:xfrm>
            <a:off x="3985200" y="1984950"/>
            <a:ext cx="1173600" cy="1173600"/>
            <a:chOff x="1774286" y="1138704"/>
            <a:chExt cx="1173600" cy="1173600"/>
          </a:xfrm>
        </p:grpSpPr>
        <p:sp>
          <p:nvSpPr>
            <p:cNvPr id="111" name="hundre_hvit_sirkel"/>
            <p:cNvSpPr/>
            <p:nvPr userDrawn="1"/>
          </p:nvSpPr>
          <p:spPr>
            <a:xfrm>
              <a:off x="1774286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2" name="hundre"/>
            <p:cNvPicPr>
              <a:picLocks noChangeAspect="1"/>
            </p:cNvPicPr>
            <p:nvPr userDrawn="1"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3" name="kort" hidden="1"/>
          <p:cNvGrpSpPr/>
          <p:nvPr userDrawn="1"/>
        </p:nvGrpSpPr>
        <p:grpSpPr>
          <a:xfrm>
            <a:off x="3985200" y="1984950"/>
            <a:ext cx="1173600" cy="1173600"/>
            <a:chOff x="3248229" y="2838310"/>
            <a:chExt cx="1173600" cy="1173600"/>
          </a:xfrm>
        </p:grpSpPr>
        <p:sp>
          <p:nvSpPr>
            <p:cNvPr id="114" name="kort_hvit_sirkel"/>
            <p:cNvSpPr/>
            <p:nvPr userDrawn="1"/>
          </p:nvSpPr>
          <p:spPr>
            <a:xfrm>
              <a:off x="3248229" y="2838310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5" name="kort"/>
            <p:cNvPicPr>
              <a:picLocks noChangeAspect="1"/>
            </p:cNvPicPr>
            <p:nvPr userDrawn="1"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2838310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6" name="headset" hidden="1"/>
          <p:cNvGrpSpPr/>
          <p:nvPr userDrawn="1"/>
        </p:nvGrpSpPr>
        <p:grpSpPr>
          <a:xfrm>
            <a:off x="3985200" y="1984950"/>
            <a:ext cx="1173600" cy="1173600"/>
            <a:chOff x="4722172" y="1138704"/>
            <a:chExt cx="1173600" cy="1173600"/>
          </a:xfrm>
        </p:grpSpPr>
        <p:sp>
          <p:nvSpPr>
            <p:cNvPr id="117" name="headset_hvit_sirkel"/>
            <p:cNvSpPr/>
            <p:nvPr userDrawn="1"/>
          </p:nvSpPr>
          <p:spPr>
            <a:xfrm>
              <a:off x="4722172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8" name="headset"/>
            <p:cNvPicPr>
              <a:picLocks noChangeAspect="1"/>
            </p:cNvPicPr>
            <p:nvPr userDrawn="1"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19" name="hjerte" hidden="1"/>
          <p:cNvGrpSpPr/>
          <p:nvPr userDrawn="1"/>
        </p:nvGrpSpPr>
        <p:grpSpPr>
          <a:xfrm>
            <a:off x="3985200" y="1984950"/>
            <a:ext cx="1173600" cy="1173600"/>
            <a:chOff x="6196115" y="1138704"/>
            <a:chExt cx="1173600" cy="1173600"/>
          </a:xfrm>
        </p:grpSpPr>
        <p:sp>
          <p:nvSpPr>
            <p:cNvPr id="120" name="hjerte_hvit_sirkel"/>
            <p:cNvSpPr/>
            <p:nvPr userDrawn="1"/>
          </p:nvSpPr>
          <p:spPr>
            <a:xfrm>
              <a:off x="6196115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1" name="hjerte"/>
            <p:cNvPicPr>
              <a:picLocks noChangeAspect="1"/>
            </p:cNvPicPr>
            <p:nvPr userDrawn="1"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2" name="nokkel" hidden="1"/>
          <p:cNvGrpSpPr/>
          <p:nvPr userDrawn="1"/>
        </p:nvGrpSpPr>
        <p:grpSpPr>
          <a:xfrm>
            <a:off x="3985200" y="1984950"/>
            <a:ext cx="1173600" cy="1173600"/>
            <a:chOff x="7670058" y="1138704"/>
            <a:chExt cx="1173600" cy="1173600"/>
          </a:xfrm>
        </p:grpSpPr>
        <p:sp>
          <p:nvSpPr>
            <p:cNvPr id="123" name="nokkel_hvit_sirkel"/>
            <p:cNvSpPr/>
            <p:nvPr userDrawn="1"/>
          </p:nvSpPr>
          <p:spPr>
            <a:xfrm>
              <a:off x="7670058" y="1138704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4" name="nokkel"/>
            <p:cNvPicPr>
              <a:picLocks noChangeAspect="1"/>
            </p:cNvPicPr>
            <p:nvPr userDrawn="1"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138704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5" name="mobil" hidden="1"/>
          <p:cNvGrpSpPr/>
          <p:nvPr userDrawn="1"/>
        </p:nvGrpSpPr>
        <p:grpSpPr>
          <a:xfrm>
            <a:off x="3985200" y="1984950"/>
            <a:ext cx="1173600" cy="1173600"/>
            <a:chOff x="300343" y="1223896"/>
            <a:chExt cx="1173600" cy="1173600"/>
          </a:xfrm>
        </p:grpSpPr>
        <p:sp>
          <p:nvSpPr>
            <p:cNvPr id="126" name="mobil_hvit_sirkel"/>
            <p:cNvSpPr/>
            <p:nvPr userDrawn="1"/>
          </p:nvSpPr>
          <p:spPr>
            <a:xfrm>
              <a:off x="300343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27" name="mobil"/>
            <p:cNvPicPr>
              <a:picLocks noChangeAspect="1"/>
            </p:cNvPicPr>
            <p:nvPr userDrawn="1"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28" name="nokkelhull" hidden="1"/>
          <p:cNvGrpSpPr/>
          <p:nvPr userDrawn="1"/>
        </p:nvGrpSpPr>
        <p:grpSpPr>
          <a:xfrm>
            <a:off x="3985200" y="1984950"/>
            <a:ext cx="1173600" cy="1173600"/>
            <a:chOff x="1774286" y="1223896"/>
            <a:chExt cx="1173600" cy="1173600"/>
          </a:xfrm>
        </p:grpSpPr>
        <p:sp>
          <p:nvSpPr>
            <p:cNvPr id="129" name="nokkelhull_hvit_sirkel"/>
            <p:cNvSpPr/>
            <p:nvPr userDrawn="1"/>
          </p:nvSpPr>
          <p:spPr>
            <a:xfrm>
              <a:off x="1774286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0" name="nokkelhull"/>
            <p:cNvPicPr>
              <a:picLocks noChangeAspect="1"/>
            </p:cNvPicPr>
            <p:nvPr userDrawn="1"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1" name="tog" hidden="1"/>
          <p:cNvGrpSpPr/>
          <p:nvPr userDrawn="1"/>
        </p:nvGrpSpPr>
        <p:grpSpPr>
          <a:xfrm>
            <a:off x="3985200" y="1984950"/>
            <a:ext cx="1173600" cy="1173600"/>
            <a:chOff x="3248229" y="1223896"/>
            <a:chExt cx="1173600" cy="1173600"/>
          </a:xfrm>
        </p:grpSpPr>
        <p:sp>
          <p:nvSpPr>
            <p:cNvPr id="132" name="tog_hvit_sirkel"/>
            <p:cNvSpPr/>
            <p:nvPr userDrawn="1"/>
          </p:nvSpPr>
          <p:spPr>
            <a:xfrm>
              <a:off x="3248229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3" name="tog"/>
            <p:cNvPicPr>
              <a:picLocks noChangeAspect="1"/>
            </p:cNvPicPr>
            <p:nvPr userDrawn="1"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4" name="pengesekk" hidden="1"/>
          <p:cNvGrpSpPr/>
          <p:nvPr userDrawn="1"/>
        </p:nvGrpSpPr>
        <p:grpSpPr>
          <a:xfrm>
            <a:off x="3985200" y="1984950"/>
            <a:ext cx="1173600" cy="1173600"/>
            <a:chOff x="4722172" y="339502"/>
            <a:chExt cx="1173600" cy="1173600"/>
          </a:xfrm>
        </p:grpSpPr>
        <p:sp>
          <p:nvSpPr>
            <p:cNvPr id="135" name="pengesekk_hvit_sirkel"/>
            <p:cNvSpPr/>
            <p:nvPr userDrawn="1"/>
          </p:nvSpPr>
          <p:spPr>
            <a:xfrm>
              <a:off x="4722172" y="3395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6" name="pengesekk"/>
            <p:cNvPicPr>
              <a:picLocks noChangeAspect="1"/>
            </p:cNvPicPr>
            <p:nvPr userDrawn="1"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2172" y="3395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37" name="kundeservice" hidden="1"/>
          <p:cNvGrpSpPr/>
          <p:nvPr userDrawn="1"/>
        </p:nvGrpSpPr>
        <p:grpSpPr>
          <a:xfrm>
            <a:off x="3985200" y="1984950"/>
            <a:ext cx="1173600" cy="1173600"/>
            <a:chOff x="6196115" y="1223896"/>
            <a:chExt cx="1173600" cy="1173600"/>
          </a:xfrm>
        </p:grpSpPr>
        <p:sp>
          <p:nvSpPr>
            <p:cNvPr id="138" name="kundeservice_hvit_sirkel"/>
            <p:cNvSpPr/>
            <p:nvPr userDrawn="1"/>
          </p:nvSpPr>
          <p:spPr>
            <a:xfrm>
              <a:off x="6196115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9" name="kundeservice"/>
            <p:cNvPicPr>
              <a:picLocks noChangeAspect="1"/>
            </p:cNvPicPr>
            <p:nvPr userDrawn="1"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0" name="fly" hidden="1"/>
          <p:cNvGrpSpPr/>
          <p:nvPr userDrawn="1"/>
        </p:nvGrpSpPr>
        <p:grpSpPr>
          <a:xfrm>
            <a:off x="3985200" y="1984950"/>
            <a:ext cx="1173600" cy="1173600"/>
            <a:chOff x="7670058" y="1223896"/>
            <a:chExt cx="1173600" cy="1173600"/>
          </a:xfrm>
        </p:grpSpPr>
        <p:sp>
          <p:nvSpPr>
            <p:cNvPr id="141" name="fly_hvit_sirkel"/>
            <p:cNvSpPr/>
            <p:nvPr userDrawn="1"/>
          </p:nvSpPr>
          <p:spPr>
            <a:xfrm>
              <a:off x="7670058" y="1223896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2" name="fly"/>
            <p:cNvPicPr>
              <a:picLocks noChangeAspect="1"/>
            </p:cNvPicPr>
            <p:nvPr userDrawn="1"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223896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3" name="flamme" hidden="1"/>
          <p:cNvGrpSpPr/>
          <p:nvPr userDrawn="1"/>
        </p:nvGrpSpPr>
        <p:grpSpPr>
          <a:xfrm>
            <a:off x="3985200" y="1984950"/>
            <a:ext cx="1173600" cy="1173600"/>
            <a:chOff x="300343" y="1167102"/>
            <a:chExt cx="1173600" cy="1173600"/>
          </a:xfrm>
        </p:grpSpPr>
        <p:sp>
          <p:nvSpPr>
            <p:cNvPr id="144" name="flamme_hvit_sirkel"/>
            <p:cNvSpPr/>
            <p:nvPr userDrawn="1"/>
          </p:nvSpPr>
          <p:spPr>
            <a:xfrm>
              <a:off x="300343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5" name="flamme"/>
            <p:cNvPicPr>
              <a:picLocks noChangeAspect="1"/>
            </p:cNvPicPr>
            <p:nvPr userDrawn="1"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43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6" name="barn" hidden="1"/>
          <p:cNvGrpSpPr/>
          <p:nvPr userDrawn="1"/>
        </p:nvGrpSpPr>
        <p:grpSpPr>
          <a:xfrm>
            <a:off x="3985200" y="1984950"/>
            <a:ext cx="1173600" cy="1173600"/>
            <a:chOff x="1774286" y="1167102"/>
            <a:chExt cx="1173600" cy="1173600"/>
          </a:xfrm>
        </p:grpSpPr>
        <p:sp>
          <p:nvSpPr>
            <p:cNvPr id="147" name="barn_hvit_sirkel"/>
            <p:cNvSpPr/>
            <p:nvPr userDrawn="1"/>
          </p:nvSpPr>
          <p:spPr>
            <a:xfrm>
              <a:off x="1774286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8" name="barn"/>
            <p:cNvPicPr>
              <a:picLocks noChangeAspect="1"/>
            </p:cNvPicPr>
            <p:nvPr userDrawn="1"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286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49" name="sok" hidden="1"/>
          <p:cNvGrpSpPr/>
          <p:nvPr userDrawn="1"/>
        </p:nvGrpSpPr>
        <p:grpSpPr>
          <a:xfrm>
            <a:off x="3985200" y="1984950"/>
            <a:ext cx="1173600" cy="1173600"/>
            <a:chOff x="3248229" y="1167102"/>
            <a:chExt cx="1173600" cy="1173600"/>
          </a:xfrm>
        </p:grpSpPr>
        <p:sp>
          <p:nvSpPr>
            <p:cNvPr id="150" name="sok_hvit_sirkel"/>
            <p:cNvSpPr/>
            <p:nvPr userDrawn="1"/>
          </p:nvSpPr>
          <p:spPr>
            <a:xfrm>
              <a:off x="3248229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1" name="sok"/>
            <p:cNvPicPr>
              <a:picLocks noChangeAspect="1"/>
            </p:cNvPicPr>
            <p:nvPr userDrawn="1"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229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2" name="sparegris" hidden="1"/>
          <p:cNvGrpSpPr/>
          <p:nvPr userDrawn="1"/>
        </p:nvGrpSpPr>
        <p:grpSpPr>
          <a:xfrm>
            <a:off x="3985200" y="1984950"/>
            <a:ext cx="1173600" cy="1173600"/>
            <a:chOff x="5045959" y="3003798"/>
            <a:chExt cx="1173600" cy="1173600"/>
          </a:xfrm>
        </p:grpSpPr>
        <p:sp>
          <p:nvSpPr>
            <p:cNvPr id="153" name="sparegris_hvit_sirkel"/>
            <p:cNvSpPr/>
            <p:nvPr userDrawn="1"/>
          </p:nvSpPr>
          <p:spPr>
            <a:xfrm>
              <a:off x="5045959" y="300379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4" name="sparegris"/>
            <p:cNvPicPr>
              <a:picLocks noChangeAspect="1"/>
            </p:cNvPicPr>
            <p:nvPr userDrawn="1"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959" y="300379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5" name="sporsmalstegn" hidden="1"/>
          <p:cNvGrpSpPr/>
          <p:nvPr userDrawn="1"/>
        </p:nvGrpSpPr>
        <p:grpSpPr>
          <a:xfrm>
            <a:off x="3985200" y="1984950"/>
            <a:ext cx="1173600" cy="1173600"/>
            <a:chOff x="6196115" y="1167102"/>
            <a:chExt cx="1173600" cy="1173600"/>
          </a:xfrm>
        </p:grpSpPr>
        <p:sp>
          <p:nvSpPr>
            <p:cNvPr id="156" name="sporsmalstegn_hvit_sirkel"/>
            <p:cNvSpPr/>
            <p:nvPr userDrawn="1"/>
          </p:nvSpPr>
          <p:spPr>
            <a:xfrm>
              <a:off x="6196115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57" name="sporsmalstegn"/>
            <p:cNvPicPr>
              <a:picLocks noChangeAspect="1"/>
            </p:cNvPicPr>
            <p:nvPr userDrawn="1"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5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58" name="location" hidden="1"/>
          <p:cNvGrpSpPr/>
          <p:nvPr userDrawn="1"/>
        </p:nvGrpSpPr>
        <p:grpSpPr>
          <a:xfrm>
            <a:off x="3985200" y="1984950"/>
            <a:ext cx="1173600" cy="1173600"/>
            <a:chOff x="7670058" y="1167102"/>
            <a:chExt cx="1173600" cy="1173600"/>
          </a:xfrm>
        </p:grpSpPr>
        <p:sp>
          <p:nvSpPr>
            <p:cNvPr id="159" name="location_hvit_sirkel"/>
            <p:cNvSpPr/>
            <p:nvPr userDrawn="1"/>
          </p:nvSpPr>
          <p:spPr>
            <a:xfrm>
              <a:off x="7670058" y="1167102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0" name="location"/>
            <p:cNvPicPr>
              <a:picLocks noChangeAspect="1"/>
            </p:cNvPicPr>
            <p:nvPr userDrawn="1"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58" y="1167102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1" name="telefon" hidden="1"/>
          <p:cNvGrpSpPr/>
          <p:nvPr userDrawn="1"/>
        </p:nvGrpSpPr>
        <p:grpSpPr>
          <a:xfrm>
            <a:off x="3985200" y="1984950"/>
            <a:ext cx="1173600" cy="1173600"/>
            <a:chOff x="889920" y="1282748"/>
            <a:chExt cx="1173600" cy="1173600"/>
          </a:xfrm>
        </p:grpSpPr>
        <p:sp>
          <p:nvSpPr>
            <p:cNvPr id="162" name="telefon_hvit_sirkel"/>
            <p:cNvSpPr/>
            <p:nvPr userDrawn="1"/>
          </p:nvSpPr>
          <p:spPr>
            <a:xfrm>
              <a:off x="88992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3" name="telefon"/>
            <p:cNvPicPr>
              <a:picLocks noChangeAspect="1"/>
            </p:cNvPicPr>
            <p:nvPr userDrawn="1"/>
          </p:nvPicPr>
          <p:blipFill>
            <a:blip r:embed="rId5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92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4" name="ungdom" hidden="1"/>
          <p:cNvGrpSpPr/>
          <p:nvPr userDrawn="1"/>
        </p:nvGrpSpPr>
        <p:grpSpPr>
          <a:xfrm>
            <a:off x="3985200" y="1984950"/>
            <a:ext cx="1173600" cy="1173600"/>
            <a:chOff x="2953440" y="1282748"/>
            <a:chExt cx="1173600" cy="1173600"/>
          </a:xfrm>
        </p:grpSpPr>
        <p:sp>
          <p:nvSpPr>
            <p:cNvPr id="165" name="ungdom_hvit_sirkel"/>
            <p:cNvSpPr/>
            <p:nvPr userDrawn="1"/>
          </p:nvSpPr>
          <p:spPr>
            <a:xfrm>
              <a:off x="295344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6" name="ungdom"/>
            <p:cNvPicPr>
              <a:picLocks noChangeAspect="1"/>
            </p:cNvPicPr>
            <p:nvPr userDrawn="1"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44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67" name="boligsok" hidden="1"/>
          <p:cNvGrpSpPr/>
          <p:nvPr userDrawn="1"/>
        </p:nvGrpSpPr>
        <p:grpSpPr>
          <a:xfrm>
            <a:off x="3985200" y="1984950"/>
            <a:ext cx="1173600" cy="1173600"/>
            <a:chOff x="5016960" y="1282748"/>
            <a:chExt cx="1173600" cy="1173600"/>
          </a:xfrm>
        </p:grpSpPr>
        <p:sp>
          <p:nvSpPr>
            <p:cNvPr id="168" name="boligsok_hvit_sirkel"/>
            <p:cNvSpPr/>
            <p:nvPr userDrawn="1"/>
          </p:nvSpPr>
          <p:spPr>
            <a:xfrm>
              <a:off x="501696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69" name="boligsok"/>
            <p:cNvPicPr>
              <a:picLocks noChangeAspect="1"/>
            </p:cNvPicPr>
            <p:nvPr userDrawn="1"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960" y="1282748"/>
              <a:ext cx="1173600" cy="1173600"/>
            </a:xfrm>
            <a:prstGeom prst="rect">
              <a:avLst/>
            </a:prstGeom>
          </p:spPr>
        </p:pic>
      </p:grpSp>
      <p:grpSp>
        <p:nvGrpSpPr>
          <p:cNvPr id="170" name="visning" hidden="1"/>
          <p:cNvGrpSpPr/>
          <p:nvPr userDrawn="1"/>
        </p:nvGrpSpPr>
        <p:grpSpPr>
          <a:xfrm>
            <a:off x="3985200" y="1984950"/>
            <a:ext cx="1173600" cy="1173600"/>
            <a:chOff x="7080480" y="1282748"/>
            <a:chExt cx="1173600" cy="1173600"/>
          </a:xfrm>
        </p:grpSpPr>
        <p:sp>
          <p:nvSpPr>
            <p:cNvPr id="171" name="visning_hvit_sirkel"/>
            <p:cNvSpPr/>
            <p:nvPr userDrawn="1"/>
          </p:nvSpPr>
          <p:spPr>
            <a:xfrm>
              <a:off x="7080480" y="1282748"/>
              <a:ext cx="1173600" cy="1173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72" name="visning"/>
            <p:cNvPicPr>
              <a:picLocks noChangeAspect="1"/>
            </p:cNvPicPr>
            <p:nvPr userDrawn="1"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480" y="1282748"/>
              <a:ext cx="1173600" cy="1173600"/>
            </a:xfrm>
            <a:prstGeom prst="rect">
              <a:avLst/>
            </a:prstGeom>
          </p:spPr>
        </p:pic>
      </p:grpSp>
      <p:sp>
        <p:nvSpPr>
          <p:cNvPr id="173" name="hvit_sirkel" hidden="1"/>
          <p:cNvSpPr/>
          <p:nvPr userDrawn="1"/>
        </p:nvSpPr>
        <p:spPr>
          <a:xfrm>
            <a:off x="3995936" y="1995686"/>
            <a:ext cx="1152128" cy="1152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5" name="Bilde 174"/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982" y="4658790"/>
            <a:ext cx="1690514" cy="37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7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4" r:id="rId3"/>
    <p:sldLayoutId id="2147483663" r:id="rId4"/>
    <p:sldLayoutId id="2147483665" r:id="rId5"/>
    <p:sldLayoutId id="2147483666" r:id="rId6"/>
    <p:sldLayoutId id="2147483650" r:id="rId7"/>
    <p:sldLayoutId id="2147483672" r:id="rId8"/>
    <p:sldLayoutId id="2147483652" r:id="rId9"/>
    <p:sldLayoutId id="2147483673" r:id="rId10"/>
    <p:sldLayoutId id="2147483660" r:id="rId11"/>
    <p:sldLayoutId id="2147483674" r:id="rId12"/>
    <p:sldLayoutId id="2147483661" r:id="rId13"/>
    <p:sldLayoutId id="2147483653" r:id="rId14"/>
    <p:sldLayoutId id="2147483670" r:id="rId15"/>
    <p:sldLayoutId id="2147483671" r:id="rId16"/>
    <p:sldLayoutId id="2147483675" r:id="rId17"/>
    <p:sldLayoutId id="2147483667" r:id="rId18"/>
    <p:sldLayoutId id="2147483668" r:id="rId19"/>
    <p:sldLayoutId id="2147483669" r:id="rId20"/>
    <p:sldLayoutId id="2147483678" r:id="rId21"/>
    <p:sldLayoutId id="2147483677" r:id="rId22"/>
    <p:sldLayoutId id="2147483680" r:id="rId23"/>
    <p:sldLayoutId id="2147483679" r:id="rId24"/>
    <p:sldLayoutId id="2147483651" r:id="rId25"/>
    <p:sldLayoutId id="2147483654" r:id="rId26"/>
    <p:sldLayoutId id="2147483655" r:id="rId27"/>
  </p:sldLayoutIdLst>
  <p:hf hdr="0"/>
  <p:txStyles>
    <p:titleStyle>
      <a:lvl1pPr algn="l" defTabSz="342752" rtl="0" eaLnBrk="1" latinLnBrk="0" hangingPunct="1">
        <a:lnSpc>
          <a:spcPct val="80000"/>
        </a:lnSpc>
        <a:spcBef>
          <a:spcPct val="0"/>
        </a:spcBef>
        <a:buNone/>
        <a:defRPr sz="3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37354" indent="-337354" algn="l" defTabSz="342752" rtl="0" eaLnBrk="1" latinLnBrk="0" hangingPunct="1">
        <a:lnSpc>
          <a:spcPct val="100000"/>
        </a:lnSpc>
        <a:spcBef>
          <a:spcPts val="22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74708" indent="-337354" algn="l" defTabSz="342752" rtl="0" eaLnBrk="1" latinLnBrk="0" hangingPunct="1">
        <a:lnSpc>
          <a:spcPct val="100000"/>
        </a:lnSpc>
        <a:spcBef>
          <a:spcPts val="300"/>
        </a:spcBef>
        <a:buClr>
          <a:schemeClr val="accent4"/>
        </a:buClr>
        <a:buFont typeface="Arial" panose="020B0604020202020204" pitchFamily="34" charset="0"/>
        <a:buChar char="‒"/>
        <a:defRPr sz="21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012062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8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349415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5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686768" indent="-337354" algn="l" defTabSz="342752" rtl="0" eaLnBrk="1" latinLnBrk="0" hangingPunct="1">
        <a:lnSpc>
          <a:spcPct val="8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‒"/>
        <a:defRPr sz="13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942567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943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317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56693" indent="-85688" algn="l" defTabSz="342752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1376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42752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14128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5502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856878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254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630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006" algn="l" defTabSz="3427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568" y="483518"/>
            <a:ext cx="6858000" cy="1240805"/>
          </a:xfrm>
        </p:spPr>
        <p:txBody>
          <a:bodyPr/>
          <a:lstStyle/>
          <a:p>
            <a:r>
              <a:rPr lang="nb-NO" dirty="0" smtClean="0"/>
              <a:t>Boligmarkedet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3019" y="1724323"/>
            <a:ext cx="6858000" cy="400110"/>
          </a:xfrm>
        </p:spPr>
        <p:txBody>
          <a:bodyPr/>
          <a:lstStyle/>
          <a:p>
            <a:r>
              <a:rPr lang="nb-NO" dirty="0" smtClean="0"/>
              <a:t>Hva kjennetegner boligmarkedet vårt?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3496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Først litt om oss og markedet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585941" y="1245395"/>
            <a:ext cx="4376251" cy="327057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nb-NO" sz="1800" dirty="0"/>
              <a:t>Norges største </a:t>
            </a:r>
            <a:r>
              <a:rPr lang="nb-NO" sz="1800" dirty="0" smtClean="0"/>
              <a:t>eiendomsmegler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30 % markedsandel i Sunnhordland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56 solgte boliger så langt i år mot 55 i fjor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192 solgte eiendommer i 2017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Dyreste bolig solgt så langt i år kr 8.840 000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Billigste bolig i år kr 380 000 inkl. fellesgjeld</a:t>
            </a:r>
          </a:p>
          <a:p>
            <a:pPr marL="0" indent="0">
              <a:buNone/>
            </a:pPr>
            <a:r>
              <a:rPr lang="nb-NO" sz="18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ü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ü"/>
            </a:pPr>
            <a:endParaRPr lang="nb-NO" sz="1800" dirty="0"/>
          </a:p>
          <a:p>
            <a:pPr>
              <a:buFont typeface="Wingdings" panose="05000000000000000000" pitchFamily="2" charset="2"/>
              <a:buChar char="ü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ü"/>
            </a:pPr>
            <a:endParaRPr lang="nb-NO" sz="1800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612826"/>
            <a:ext cx="2664296" cy="2664296"/>
          </a:xfr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225" y="1612827"/>
            <a:ext cx="3995953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3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28079"/>
            <a:ext cx="7972124" cy="847604"/>
          </a:xfrm>
        </p:spPr>
        <p:txBody>
          <a:bodyPr/>
          <a:lstStyle/>
          <a:p>
            <a:r>
              <a:rPr lang="nb-NO" dirty="0" smtClean="0"/>
              <a:t>Ny boligprisstatistikk -</a:t>
            </a:r>
            <a:br>
              <a:rPr lang="nb-NO" dirty="0" smtClean="0"/>
            </a:br>
            <a:r>
              <a:rPr lang="nb-NO" dirty="0" smtClean="0"/>
              <a:t>Stord sorterer under: Distriktene i Hordaland  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0" t="7381" r="56322" b="20362"/>
          <a:stretch/>
        </p:blipFill>
        <p:spPr>
          <a:xfrm>
            <a:off x="755575" y="1100281"/>
            <a:ext cx="6840761" cy="3569094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Kilde: Eiendom Norge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8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Solgte så langt i år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684" y="966106"/>
            <a:ext cx="7968378" cy="3827842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Kilde Eiendomsverdi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3524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321300"/>
            <a:ext cx="7972124" cy="837152"/>
          </a:xfrm>
        </p:spPr>
        <p:txBody>
          <a:bodyPr/>
          <a:lstStyle/>
          <a:p>
            <a:r>
              <a:rPr lang="nb-NO" dirty="0" smtClean="0"/>
              <a:t>Hvilke priser oppnår vi på Stord ?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1067655" y="5107244"/>
            <a:ext cx="6124816" cy="155794"/>
          </a:xfrm>
        </p:spPr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5</a:t>
            </a:fld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585938" y="3939902"/>
            <a:ext cx="578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Avvikene fra prisantydning er små, prisnivået virker stabilt mens omsetningstiden er økt fra 72 dager siste 12 mnd. til 82 dager hittil i 2018.</a:t>
            </a:r>
            <a:endParaRPr lang="nb-NO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504670" y="1049522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Jan – april 2018</a:t>
            </a:r>
            <a:endParaRPr lang="nb-NO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480634" y="2561025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Siste 12 mnd.</a:t>
            </a:r>
            <a:endParaRPr lang="nb-NO" dirty="0"/>
          </a:p>
        </p:txBody>
      </p:sp>
      <p:pic>
        <p:nvPicPr>
          <p:cNvPr id="27" name="Bilde 26"/>
          <p:cNvPicPr>
            <a:picLocks noChangeAspect="1"/>
          </p:cNvPicPr>
          <p:nvPr/>
        </p:nvPicPr>
        <p:blipFill rotWithShape="1">
          <a:blip r:embed="rId2"/>
          <a:srcRect l="24801" t="25284" r="48425" b="61632"/>
          <a:stretch/>
        </p:blipFill>
        <p:spPr>
          <a:xfrm>
            <a:off x="574578" y="2859783"/>
            <a:ext cx="4861517" cy="1124804"/>
          </a:xfrm>
          <a:prstGeom prst="rect">
            <a:avLst/>
          </a:prstGeom>
        </p:spPr>
      </p:pic>
      <p:pic>
        <p:nvPicPr>
          <p:cNvPr id="32" name="Plassholder for innhold 3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165" t="23326" r="72151" b="63793"/>
          <a:stretch/>
        </p:blipFill>
        <p:spPr>
          <a:xfrm>
            <a:off x="564333" y="1381756"/>
            <a:ext cx="4871761" cy="949186"/>
          </a:xfrm>
          <a:prstGeom prst="rect">
            <a:avLst/>
          </a:prstGeom>
        </p:spPr>
      </p:pic>
      <p:pic>
        <p:nvPicPr>
          <p:cNvPr id="1025" name="DefaultOcx"/>
          <p:cNvPicPr preferRelativeResize="0">
            <a:picLocks noChangeArrowheads="1" noChangeShapeType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1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42593"/>
            <a:ext cx="7972124" cy="418576"/>
          </a:xfrm>
        </p:spPr>
        <p:txBody>
          <a:bodyPr/>
          <a:lstStyle/>
          <a:p>
            <a:r>
              <a:rPr lang="nb-NO" dirty="0" smtClean="0"/>
              <a:t>Kjekt å være eneboligkjøper på Stord i dag: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46BD-1BBB-4D27-AB22-62D3B7E525C9}" type="datetime1">
              <a:rPr lang="nb-NO" smtClean="0"/>
              <a:t>27.04.2018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6</a:t>
            </a:fld>
            <a:endParaRPr lang="nb-NO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360308"/>
              </p:ext>
            </p:extLst>
          </p:nvPr>
        </p:nvGraphicFramePr>
        <p:xfrm>
          <a:off x="585938" y="1491630"/>
          <a:ext cx="7972272" cy="21743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28712"/>
                <a:gridCol w="1328712"/>
                <a:gridCol w="1328712"/>
                <a:gridCol w="1328712"/>
                <a:gridCol w="1328712"/>
                <a:gridCol w="1328712"/>
              </a:tblGrid>
              <a:tr h="511411">
                <a:tc>
                  <a:txBody>
                    <a:bodyPr/>
                    <a:lstStyle/>
                    <a:p>
                      <a:r>
                        <a:rPr lang="nb-NO" dirty="0" smtClean="0"/>
                        <a:t>Lagt ut fra 1/1 – 24/4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Eneboliger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Rekkehus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Leiligheter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Tomanns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SUM</a:t>
                      </a:r>
                      <a:endParaRPr lang="nb-NO" dirty="0"/>
                    </a:p>
                  </a:txBody>
                  <a:tcPr/>
                </a:tc>
              </a:tr>
              <a:tr h="511411">
                <a:tc>
                  <a:txBody>
                    <a:bodyPr/>
                    <a:lstStyle/>
                    <a:p>
                      <a:r>
                        <a:rPr lang="nb-NO" dirty="0" smtClean="0"/>
                        <a:t>2017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15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3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92</a:t>
                      </a:r>
                      <a:endParaRPr lang="nb-NO" dirty="0"/>
                    </a:p>
                  </a:txBody>
                  <a:tcPr/>
                </a:tc>
              </a:tr>
              <a:tr h="511411">
                <a:tc>
                  <a:txBody>
                    <a:bodyPr/>
                    <a:lstStyle/>
                    <a:p>
                      <a:r>
                        <a:rPr lang="nb-NO" dirty="0" smtClean="0"/>
                        <a:t>2018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6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109</a:t>
                      </a:r>
                      <a:endParaRPr lang="nb-NO" dirty="0"/>
                    </a:p>
                  </a:txBody>
                  <a:tcPr/>
                </a:tc>
              </a:tr>
              <a:tr h="511411">
                <a:tc>
                  <a:txBody>
                    <a:bodyPr/>
                    <a:lstStyle/>
                    <a:p>
                      <a:r>
                        <a:rPr lang="nb-NO" dirty="0" smtClean="0"/>
                        <a:t>%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+62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-60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+8,88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+133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+18,5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78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t="22148" r="47664" b="14566"/>
          <a:stretch/>
        </p:blipFill>
        <p:spPr>
          <a:xfrm flipH="1">
            <a:off x="3589772" y="640827"/>
            <a:ext cx="5184951" cy="4120072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695075" y="640826"/>
            <a:ext cx="46487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b="1" dirty="0">
                <a:solidFill>
                  <a:srgbClr val="005AA4"/>
                </a:solidFill>
              </a:rPr>
              <a:t>Boligmarkedet er en maskin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695075" y="1676133"/>
            <a:ext cx="434933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rgbClr val="002060"/>
                </a:solidFill>
              </a:rPr>
              <a:t>Alle delene trengs for </a:t>
            </a:r>
          </a:p>
          <a:p>
            <a:r>
              <a:rPr lang="nb-NO" sz="2400" b="1" dirty="0" smtClean="0">
                <a:solidFill>
                  <a:srgbClr val="002060"/>
                </a:solidFill>
              </a:rPr>
              <a:t>å få hjulene til å gå rundt</a:t>
            </a:r>
          </a:p>
          <a:p>
            <a:endParaRPr lang="nb-NO" sz="2400" b="1" dirty="0">
              <a:solidFill>
                <a:srgbClr val="002060"/>
              </a:solidFill>
            </a:endParaRPr>
          </a:p>
          <a:p>
            <a:endParaRPr lang="nb-NO" sz="2400" b="1" dirty="0" smtClean="0">
              <a:solidFill>
                <a:srgbClr val="002060"/>
              </a:solidFill>
            </a:endParaRPr>
          </a:p>
          <a:p>
            <a:endParaRPr lang="nb-NO" sz="2400" b="1" dirty="0">
              <a:solidFill>
                <a:srgbClr val="002060"/>
              </a:solidFill>
            </a:endParaRPr>
          </a:p>
          <a:p>
            <a:endParaRPr lang="nb-NO" sz="2400" b="1" dirty="0" smtClean="0">
              <a:solidFill>
                <a:srgbClr val="002060"/>
              </a:solidFill>
            </a:endParaRPr>
          </a:p>
          <a:p>
            <a:endParaRPr lang="nb-NO" sz="2400" b="1" dirty="0">
              <a:solidFill>
                <a:srgbClr val="002060"/>
              </a:solidFill>
            </a:endParaRPr>
          </a:p>
          <a:p>
            <a:endParaRPr lang="nb-NO" sz="2400" b="1" dirty="0" smtClean="0">
              <a:solidFill>
                <a:srgbClr val="002060"/>
              </a:solidFill>
            </a:endParaRPr>
          </a:p>
          <a:p>
            <a:r>
              <a:rPr lang="nb-NO" sz="2400" b="1" dirty="0" smtClean="0">
                <a:solidFill>
                  <a:srgbClr val="002060"/>
                </a:solidFill>
              </a:rPr>
              <a:t>Vi skal se på noen komponenter:</a:t>
            </a:r>
            <a:endParaRPr lang="nb-NO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6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Har vi rett boligmiks på Stord ?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258" t="25446" r="67161" b="56490"/>
          <a:stretch/>
        </p:blipFill>
        <p:spPr>
          <a:xfrm>
            <a:off x="581101" y="1304469"/>
            <a:ext cx="4500492" cy="1080120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Kilde SSB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8</a:t>
            </a:fld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3"/>
          <a:srcRect l="9051" t="34250" r="67325" b="42125"/>
          <a:stretch/>
        </p:blipFill>
        <p:spPr>
          <a:xfrm>
            <a:off x="581100" y="2250855"/>
            <a:ext cx="4422947" cy="132688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4"/>
          <a:srcRect l="12201" t="29000" r="66537" b="21126"/>
          <a:stretch/>
        </p:blipFill>
        <p:spPr>
          <a:xfrm>
            <a:off x="4979266" y="1203598"/>
            <a:ext cx="3990759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75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Stord - Netto fraflytting i 2017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56" t="25445" r="65354" b="17351"/>
          <a:stretch/>
        </p:blipFill>
        <p:spPr>
          <a:xfrm>
            <a:off x="482704" y="1062152"/>
            <a:ext cx="5529455" cy="3752131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Kilde SSB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823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/>
        </p:nvSpPr>
        <p:spPr>
          <a:xfrm>
            <a:off x="589567" y="459955"/>
            <a:ext cx="32953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b="1" dirty="0" err="1" smtClean="0">
                <a:solidFill>
                  <a:srgbClr val="005AA4"/>
                </a:solidFill>
              </a:rPr>
              <a:t>Boliglånsforskriften</a:t>
            </a:r>
            <a:endParaRPr lang="nb-NO" sz="3000" b="1" dirty="0">
              <a:solidFill>
                <a:srgbClr val="005AA4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09" y="2621355"/>
            <a:ext cx="3780701" cy="2759490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589567" y="1153412"/>
            <a:ext cx="3645814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100" b="1" dirty="0" err="1" smtClean="0">
                <a:solidFill>
                  <a:srgbClr val="002060"/>
                </a:solidFill>
              </a:rPr>
              <a:t>Boliglånsforskriften</a:t>
            </a:r>
            <a:r>
              <a:rPr lang="nb-NO" sz="2100" b="1" dirty="0" smtClean="0">
                <a:solidFill>
                  <a:srgbClr val="002060"/>
                </a:solidFill>
              </a:rPr>
              <a:t> virker - mange unge vil</a:t>
            </a:r>
            <a:r>
              <a:rPr lang="nb-NO" sz="2100" b="1" dirty="0">
                <a:solidFill>
                  <a:srgbClr val="002060"/>
                </a:solidFill>
              </a:rPr>
              <a:t>, men får det ikke til</a:t>
            </a:r>
            <a:r>
              <a:rPr lang="nb-NO" sz="2100" b="1" dirty="0" smtClean="0">
                <a:solidFill>
                  <a:srgbClr val="002060"/>
                </a:solidFill>
              </a:rPr>
              <a:t>!</a:t>
            </a:r>
          </a:p>
          <a:p>
            <a:endParaRPr lang="nb-NO" sz="2100" b="1" dirty="0">
              <a:solidFill>
                <a:srgbClr val="002060"/>
              </a:solidFill>
            </a:endParaRPr>
          </a:p>
          <a:p>
            <a:r>
              <a:rPr lang="nb-NO" sz="2100" b="1" dirty="0" smtClean="0">
                <a:solidFill>
                  <a:srgbClr val="002060"/>
                </a:solidFill>
              </a:rPr>
              <a:t>mens</a:t>
            </a:r>
          </a:p>
          <a:p>
            <a:endParaRPr lang="nb-NO" sz="2100" b="1" dirty="0">
              <a:solidFill>
                <a:srgbClr val="002060"/>
              </a:solidFill>
            </a:endParaRPr>
          </a:p>
          <a:p>
            <a:endParaRPr lang="nb-NO" sz="2100" b="1" dirty="0" smtClean="0">
              <a:solidFill>
                <a:srgbClr val="002060"/>
              </a:solidFill>
            </a:endParaRPr>
          </a:p>
          <a:p>
            <a:endParaRPr lang="nb-NO" sz="2100" b="1" dirty="0">
              <a:solidFill>
                <a:srgbClr val="002060"/>
              </a:solidFill>
            </a:endParaRPr>
          </a:p>
          <a:p>
            <a:r>
              <a:rPr lang="nb-NO" sz="2000" b="1" dirty="0">
                <a:solidFill>
                  <a:srgbClr val="002060"/>
                </a:solidFill>
              </a:rPr>
              <a:t>d</a:t>
            </a:r>
            <a:r>
              <a:rPr lang="nb-NO" sz="2000" b="1" dirty="0" smtClean="0">
                <a:solidFill>
                  <a:srgbClr val="002060"/>
                </a:solidFill>
              </a:rPr>
              <a:t>e </a:t>
            </a:r>
            <a:r>
              <a:rPr lang="nb-NO" sz="2000" b="1" dirty="0">
                <a:solidFill>
                  <a:srgbClr val="002060"/>
                </a:solidFill>
              </a:rPr>
              <a:t>med lav gjeld og god inntekt er i bevegelse</a:t>
            </a:r>
          </a:p>
          <a:p>
            <a:r>
              <a:rPr lang="nb-NO" sz="2100" b="1" dirty="0" smtClean="0">
                <a:solidFill>
                  <a:srgbClr val="002060"/>
                </a:solidFill>
              </a:rPr>
              <a:t> </a:t>
            </a:r>
            <a:endParaRPr lang="nb-NO" sz="2100" b="1" dirty="0">
              <a:solidFill>
                <a:srgbClr val="002060"/>
              </a:solidFill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t="22148" r="47664" b="14566"/>
          <a:stretch/>
        </p:blipFill>
        <p:spPr>
          <a:xfrm flipH="1">
            <a:off x="6962149" y="1029861"/>
            <a:ext cx="2088173" cy="1659307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297" y="126129"/>
            <a:ext cx="1936265" cy="180746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203" y="512060"/>
            <a:ext cx="1988718" cy="128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Sylinder 10"/>
          <p:cNvSpPr txBox="1"/>
          <p:nvPr/>
        </p:nvSpPr>
        <p:spPr>
          <a:xfrm>
            <a:off x="589567" y="459955"/>
            <a:ext cx="38093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000" b="1" dirty="0">
                <a:solidFill>
                  <a:srgbClr val="005AA4"/>
                </a:solidFill>
              </a:rPr>
              <a:t>Kjøpe eller selge først?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2" y="1260901"/>
            <a:ext cx="4160909" cy="3884122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3930065" y="1335797"/>
            <a:ext cx="43058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100" b="1" dirty="0" smtClean="0">
                <a:solidFill>
                  <a:srgbClr val="002060"/>
                </a:solidFill>
              </a:rPr>
              <a:t>- I </a:t>
            </a:r>
            <a:r>
              <a:rPr lang="nb-NO" sz="2100" b="1" dirty="0">
                <a:solidFill>
                  <a:srgbClr val="002060"/>
                </a:solidFill>
              </a:rPr>
              <a:t>2017 solgte 25% før </a:t>
            </a:r>
            <a:r>
              <a:rPr lang="nb-NO" sz="2100" b="1" dirty="0" smtClean="0">
                <a:solidFill>
                  <a:srgbClr val="002060"/>
                </a:solidFill>
              </a:rPr>
              <a:t>de kjøpte</a:t>
            </a:r>
            <a:endParaRPr lang="nb-NO" sz="2100" b="1" dirty="0">
              <a:solidFill>
                <a:srgbClr val="002060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930066" y="2179903"/>
            <a:ext cx="398897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100" b="1" dirty="0" smtClean="0">
                <a:solidFill>
                  <a:srgbClr val="002060"/>
                </a:solidFill>
              </a:rPr>
              <a:t>- 7 </a:t>
            </a:r>
            <a:r>
              <a:rPr lang="nb-NO" sz="2100" b="1" dirty="0">
                <a:solidFill>
                  <a:srgbClr val="002060"/>
                </a:solidFill>
              </a:rPr>
              <a:t>av 10 som planlegger boligsalg </a:t>
            </a:r>
          </a:p>
          <a:p>
            <a:r>
              <a:rPr lang="nb-NO" sz="2100" b="1" dirty="0">
                <a:solidFill>
                  <a:srgbClr val="002060"/>
                </a:solidFill>
              </a:rPr>
              <a:t> </a:t>
            </a:r>
            <a:r>
              <a:rPr lang="nb-NO" sz="2100" b="1" dirty="0" smtClean="0">
                <a:solidFill>
                  <a:srgbClr val="002060"/>
                </a:solidFill>
              </a:rPr>
              <a:t> sier </a:t>
            </a:r>
            <a:r>
              <a:rPr lang="nb-NO" sz="2100" b="1" dirty="0">
                <a:solidFill>
                  <a:srgbClr val="002060"/>
                </a:solidFill>
              </a:rPr>
              <a:t>de vil selge først</a:t>
            </a:r>
          </a:p>
        </p:txBody>
      </p:sp>
    </p:spTree>
    <p:extLst>
      <p:ext uri="{BB962C8B-B14F-4D97-AF65-F5344CB8AC3E}">
        <p14:creationId xmlns:p14="http://schemas.microsoft.com/office/powerpoint/2010/main" val="18436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5938" y="537367"/>
            <a:ext cx="7972124" cy="429028"/>
          </a:xfrm>
        </p:spPr>
        <p:txBody>
          <a:bodyPr/>
          <a:lstStyle/>
          <a:p>
            <a:r>
              <a:rPr lang="nb-NO" dirty="0" smtClean="0"/>
              <a:t>Vi ser: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Optimisme! Totalt 1,6% flere jobber i Hordaland siste kvartal 2017. Arbeidsledigheten er synkende og flere oppdrag er blitt tildelt næringslivet i Sunnhordland.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En </a:t>
            </a:r>
            <a:r>
              <a:rPr lang="nb-NO" dirty="0"/>
              <a:t>flat prisutvikling i markedet.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Et stort utbud av eneboliger – og sentrumsleiligheter inkl. en økning på omsetningshastigheten. </a:t>
            </a:r>
            <a:r>
              <a:rPr lang="nb-NO" dirty="0"/>
              <a:t>Godt </a:t>
            </a:r>
            <a:r>
              <a:rPr lang="nb-NO" dirty="0" smtClean="0"/>
              <a:t>arbeids- og utleiemarked er med på å holde stabile priser, men en liten nedgang på eneboliger kan forventes.</a:t>
            </a:r>
            <a:endParaRPr lang="nb-NO" dirty="0"/>
          </a:p>
          <a:p>
            <a:endParaRPr lang="nb-NO" dirty="0"/>
          </a:p>
          <a:p>
            <a:r>
              <a:rPr lang="nb-NO" dirty="0" smtClean="0"/>
              <a:t>En kortsiktig ubalanse med mye </a:t>
            </a:r>
            <a:r>
              <a:rPr lang="nb-NO" dirty="0" err="1" smtClean="0"/>
              <a:t>tilsalgs</a:t>
            </a:r>
            <a:r>
              <a:rPr lang="nb-NO" dirty="0" smtClean="0"/>
              <a:t>, men fremdeles fornuftig å bygge flere leiligheter – unge (og eldre) boligkjøpere vil ha nye boliger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EBE-68B3-4953-9A72-8351992DA63D}" type="datetime1">
              <a:rPr lang="nb-NO" smtClean="0"/>
              <a:t>27.04.2018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Presentasjon text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15E39-59DC-48A0-9676-AD2CAF5CD29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782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1"/>
            <a:ext cx="9144000" cy="158862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928392"/>
            <a:ext cx="7886700" cy="146957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1800" dirty="0" err="1" smtClean="0"/>
              <a:t>Boligmeteret</a:t>
            </a:r>
            <a:r>
              <a:rPr lang="nb-NO" sz="1800" dirty="0" smtClean="0"/>
              <a:t> </a:t>
            </a:r>
            <a:r>
              <a:rPr lang="nb-NO" sz="1800" smtClean="0"/>
              <a:t>for Hordaland/Rogaland </a:t>
            </a:r>
            <a:r>
              <a:rPr lang="nb-NO" sz="1800" dirty="0" smtClean="0"/>
              <a:t>sier:</a:t>
            </a:r>
            <a:endParaRPr lang="nb-NO" sz="180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9" b="28719"/>
          <a:stretch/>
        </p:blipFill>
        <p:spPr>
          <a:xfrm>
            <a:off x="736333" y="-622754"/>
            <a:ext cx="2615747" cy="1626188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82" b="41987"/>
          <a:stretch/>
        </p:blipFill>
        <p:spPr>
          <a:xfrm>
            <a:off x="1292827" y="-243067"/>
            <a:ext cx="1905167" cy="1130997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0" b="41920"/>
          <a:stretch/>
        </p:blipFill>
        <p:spPr>
          <a:xfrm>
            <a:off x="7428297" y="-321060"/>
            <a:ext cx="2906228" cy="1295619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3" r="35340" b="29621"/>
          <a:stretch/>
        </p:blipFill>
        <p:spPr>
          <a:xfrm>
            <a:off x="4894446" y="-718246"/>
            <a:ext cx="1458229" cy="1837183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628650" y="2045971"/>
            <a:ext cx="2389474" cy="2416715"/>
          </a:xfrm>
          <a:prstGeom prst="ellipse">
            <a:avLst/>
          </a:prstGeom>
          <a:solidFill>
            <a:srgbClr val="DA3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300" dirty="0"/>
              <a:t>6 av 10 </a:t>
            </a:r>
          </a:p>
          <a:p>
            <a:pPr algn="ctr"/>
            <a:r>
              <a:rPr lang="nb-NO" sz="1800" dirty="0"/>
              <a:t>tror boligprisene skal opp</a:t>
            </a:r>
          </a:p>
        </p:txBody>
      </p:sp>
      <p:sp>
        <p:nvSpPr>
          <p:cNvPr id="10" name="Ellipse 9"/>
          <p:cNvSpPr/>
          <p:nvPr/>
        </p:nvSpPr>
        <p:spPr>
          <a:xfrm>
            <a:off x="3197995" y="2045971"/>
            <a:ext cx="2423771" cy="2416715"/>
          </a:xfrm>
          <a:prstGeom prst="ellipse">
            <a:avLst/>
          </a:prstGeom>
          <a:solidFill>
            <a:srgbClr val="A20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300" dirty="0"/>
              <a:t>22% </a:t>
            </a:r>
          </a:p>
          <a:p>
            <a:pPr algn="ctr"/>
            <a:r>
              <a:rPr lang="nb-NO" sz="1800" dirty="0"/>
              <a:t>planlegger å bytte bolig neste 2 år</a:t>
            </a:r>
          </a:p>
        </p:txBody>
      </p:sp>
      <p:sp>
        <p:nvSpPr>
          <p:cNvPr id="11" name="Ellipse 10"/>
          <p:cNvSpPr/>
          <p:nvPr/>
        </p:nvSpPr>
        <p:spPr>
          <a:xfrm>
            <a:off x="5830492" y="2045970"/>
            <a:ext cx="2501978" cy="2416715"/>
          </a:xfrm>
          <a:prstGeom prst="ellipse">
            <a:avLst/>
          </a:prstGeom>
          <a:solidFill>
            <a:srgbClr val="247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300" dirty="0"/>
              <a:t>33% </a:t>
            </a:r>
          </a:p>
          <a:p>
            <a:pPr algn="ctr"/>
            <a:r>
              <a:rPr lang="nb-NO" sz="1800" dirty="0"/>
              <a:t>vil velge nybygg om de kan velge</a:t>
            </a:r>
          </a:p>
        </p:txBody>
      </p:sp>
    </p:spTree>
    <p:extLst>
      <p:ext uri="{BB962C8B-B14F-4D97-AF65-F5344CB8AC3E}">
        <p14:creationId xmlns:p14="http://schemas.microsoft.com/office/powerpoint/2010/main" val="296908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SpareBank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35EA0"/>
      </a:accent1>
      <a:accent2>
        <a:srgbClr val="1F82BA"/>
      </a:accent2>
      <a:accent3>
        <a:srgbClr val="85C7E5"/>
      </a:accent3>
      <a:accent4>
        <a:srgbClr val="032A74"/>
      </a:accent4>
      <a:accent5>
        <a:srgbClr val="666666"/>
      </a:accent5>
      <a:accent6>
        <a:srgbClr val="99999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iendomsseminar på Stord [Skrivebeskyttet]" id="{EB6E595E-77FF-4B80-BA9D-64E05493057D}" vid="{3CE64465-1CE3-4843-B20C-062524C1181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Eiendomsseminar på Stord</Template>
  <TotalTime>676</TotalTime>
  <Words>613</Words>
  <Application>Microsoft Office PowerPoint</Application>
  <PresentationFormat>Skjermfremvisning (16:9)</PresentationFormat>
  <Paragraphs>122</Paragraphs>
  <Slides>13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Office-tema</vt:lpstr>
      <vt:lpstr>Boligmarkedet</vt:lpstr>
      <vt:lpstr>Først litt om oss og markedet</vt:lpstr>
      <vt:lpstr>Ny boligprisstatistikk - Stord sorterer under: Distriktene i Hordaland  </vt:lpstr>
      <vt:lpstr>Solgte så langt i år</vt:lpstr>
      <vt:lpstr>Hvilke priser oppnår vi på Stord ? </vt:lpstr>
      <vt:lpstr>Kjekt å være eneboligkjøper på Stord i dag:</vt:lpstr>
      <vt:lpstr>PowerPoint-presentasjon</vt:lpstr>
      <vt:lpstr>Har vi rett boligmiks på Stord ?</vt:lpstr>
      <vt:lpstr>Stord - Netto fraflytting i 2017</vt:lpstr>
      <vt:lpstr>PowerPoint-presentasjon</vt:lpstr>
      <vt:lpstr>PowerPoint-presentasjon</vt:lpstr>
      <vt:lpstr>Vi ser: </vt:lpstr>
      <vt:lpstr>PowerPoint-presentasjon</vt:lpstr>
    </vt:vector>
  </TitlesOfParts>
  <Company>SpareBank1 Alliansen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Mulighetenes marked?</dc:title>
  <dc:creator>Bente Faksnes</dc:creator>
  <dc:description>template by addpoint.no</dc:description>
  <cp:lastModifiedBy>Anne-Grete Sandtorv</cp:lastModifiedBy>
  <cp:revision>66</cp:revision>
  <cp:lastPrinted>2018-04-25T09:40:17Z</cp:lastPrinted>
  <dcterms:created xsi:type="dcterms:W3CDTF">2018-04-24T11:04:54Z</dcterms:created>
  <dcterms:modified xsi:type="dcterms:W3CDTF">2018-04-27T08:36:38Z</dcterms:modified>
</cp:coreProperties>
</file>